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1" r:id="rId5"/>
    <p:sldId id="267" r:id="rId6"/>
    <p:sldId id="270" r:id="rId7"/>
    <p:sldId id="272" r:id="rId8"/>
    <p:sldId id="271" r:id="rId9"/>
    <p:sldId id="275" r:id="rId10"/>
    <p:sldId id="274" r:id="rId11"/>
    <p:sldId id="276" r:id="rId12"/>
    <p:sldId id="273" r:id="rId13"/>
    <p:sldId id="26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0" autoAdjust="0"/>
    <p:restoredTop sz="72214" autoAdjust="0"/>
  </p:normalViewPr>
  <p:slideViewPr>
    <p:cSldViewPr snapToGrid="0">
      <p:cViewPr varScale="1">
        <p:scale>
          <a:sx n="67" d="100"/>
          <a:sy n="67" d="100"/>
        </p:scale>
        <p:origin x="1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24/01/2025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Theorie</a:t>
            </a:r>
            <a:r>
              <a:rPr lang="fr-FR" dirty="0"/>
              <a:t> du </a:t>
            </a:r>
            <a:r>
              <a:rPr lang="fr-FR" dirty="0" err="1"/>
              <a:t>devops</a:t>
            </a:r>
            <a:r>
              <a:rPr lang="fr-FR" dirty="0"/>
              <a:t> en 7 points (</a:t>
            </a:r>
            <a:r>
              <a:rPr lang="fr-FR" dirty="0" err="1"/>
              <a:t>cf</a:t>
            </a:r>
            <a:r>
              <a:rPr lang="fr-FR"/>
              <a:t> mail)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Animation : Ansible fait apparaitre logos au fur et à mesure</a:t>
            </a:r>
            <a:br>
              <a:rPr lang="fr-FR" dirty="0"/>
            </a:br>
            <a:br>
              <a:rPr lang="fr-FR" dirty="0"/>
            </a:br>
            <a:r>
              <a:rPr lang="fr-FR" dirty="0" err="1"/>
              <a:t>Livecoding</a:t>
            </a:r>
            <a:r>
              <a:rPr lang="fr-FR" dirty="0"/>
              <a:t> IAC (sur une autre VM pour le </a:t>
            </a:r>
            <a:r>
              <a:rPr lang="fr-FR" dirty="0" err="1"/>
              <a:t>meetup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fr-FR" dirty="0"/>
              <a:t>-&gt; 10 minutes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scripts ansible pour la vraie démo (juste show et commentaire)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</a:t>
            </a:r>
            <a:r>
              <a:rPr lang="fr-FR" dirty="0" err="1"/>
              <a:t>execution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PR + workflow Jira</a:t>
            </a:r>
          </a:p>
          <a:p>
            <a:endParaRPr lang="fr-FR" dirty="0"/>
          </a:p>
          <a:p>
            <a:r>
              <a:rPr lang="fr-FR" dirty="0"/>
              <a:t>Un commit + push + PR</a:t>
            </a:r>
          </a:p>
          <a:p>
            <a:r>
              <a:rPr lang="fr-FR" dirty="0"/>
              <a:t>Voir les interactions avec Jira</a:t>
            </a:r>
          </a:p>
          <a:p>
            <a:r>
              <a:rPr lang="fr-FR" dirty="0"/>
              <a:t>Comparaison avec ce qui a été présenté au EXPERT DAY 2024 « REX CDF Logicielle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dev s’affecte un des ticket mis à sa dispo dans JIRA</a:t>
            </a:r>
            <a:br>
              <a:rPr lang="fr-FR" dirty="0"/>
            </a:br>
            <a:r>
              <a:rPr lang="fr-FR" dirty="0"/>
              <a:t>Il produit du code pour réaliser ce ticket et le pousse sur </a:t>
            </a:r>
            <a:r>
              <a:rPr lang="fr-FR" dirty="0" err="1"/>
              <a:t>Github</a:t>
            </a:r>
            <a:br>
              <a:rPr lang="fr-FR" dirty="0"/>
            </a:br>
            <a:r>
              <a:rPr lang="fr-FR" dirty="0"/>
              <a:t>L’application prend en compte , au fur et à mesure, le code qui a été produit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44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martinfowler.com/bliki/DevOpsCulture.html" TargetMode="External"/><Relationship Id="rId10" Type="http://schemas.openxmlformats.org/officeDocument/2006/relationships/image" Target="../media/image19.svg"/><Relationship Id="rId19" Type="http://schemas.openxmlformats.org/officeDocument/2006/relationships/image" Target="../media/image3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2.png"/><Relationship Id="rId5" Type="http://schemas.openxmlformats.org/officeDocument/2006/relationships/image" Target="../media/image19.svg"/><Relationship Id="rId15" Type="http://schemas.openxmlformats.org/officeDocument/2006/relationships/image" Target="../media/image35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17.svg"/><Relationship Id="rId9" Type="http://schemas.openxmlformats.org/officeDocument/2006/relationships/image" Target="../media/image11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180897"/>
            <a:ext cx="4629293" cy="61555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000" b="1" dirty="0">
                <a:latin typeface="+mj-lt"/>
              </a:rPr>
              <a:t>Meetup : DEVOPS pour 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16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CA06F3-ACDA-E3BC-8438-88AF09BA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9916" y="2373745"/>
            <a:ext cx="5152083" cy="3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48EC8D0-88A3-D776-EC4B-D0C32709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A1FB52C1-F2DB-FEF1-BBFE-4BE2D9D7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0451CEF7-6DD7-CA54-5356-53B01B3E6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5831" y="2624064"/>
            <a:ext cx="1675311" cy="167531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763F04-C4BA-9A52-1AFC-77ADB76D7140}"/>
              </a:ext>
            </a:extLst>
          </p:cNvPr>
          <p:cNvSpPr txBox="1"/>
          <p:nvPr/>
        </p:nvSpPr>
        <p:spPr>
          <a:xfrm>
            <a:off x="10534748" y="3079294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F6279AA-7B02-380E-F9A6-C355D77AF992}"/>
              </a:ext>
            </a:extLst>
          </p:cNvPr>
          <p:cNvSpPr txBox="1"/>
          <p:nvPr/>
        </p:nvSpPr>
        <p:spPr>
          <a:xfrm>
            <a:off x="8277041" y="20324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25" name="Graphique 13" descr="Groupe de personnes avec un remplissage uni">
            <a:extLst>
              <a:ext uri="{FF2B5EF4-FFF2-40B4-BE49-F238E27FC236}">
                <a16:creationId xmlns:a16="http://schemas.microsoft.com/office/drawing/2014/main" id="{80707B3F-6700-3AB3-B68B-752D38CBA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5185" y="3673871"/>
            <a:ext cx="466919" cy="47796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F41916A-EBC4-F3AE-2772-9EA76932C879}"/>
              </a:ext>
            </a:extLst>
          </p:cNvPr>
          <p:cNvSpPr txBox="1"/>
          <p:nvPr/>
        </p:nvSpPr>
        <p:spPr>
          <a:xfrm>
            <a:off x="8561988" y="4025752"/>
            <a:ext cx="964111" cy="1025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1100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2023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835056-684F-ED7F-08C6-15FE63118F71}"/>
              </a:ext>
            </a:extLst>
          </p:cNvPr>
          <p:cNvSpPr txBox="1"/>
          <p:nvPr/>
        </p:nvSpPr>
        <p:spPr>
          <a:xfrm>
            <a:off x="10034305" y="5035358"/>
            <a:ext cx="1675311" cy="105672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25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 années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d'expérience</a:t>
            </a:r>
            <a:endParaRPr lang="fr-FR" dirty="0">
              <a:solidFill>
                <a:srgbClr val="1F2C38"/>
              </a:solidFill>
              <a:ea typeface="Roboto Light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36" name="Graphique 9" descr="Engrenages avec un remplissage uni">
            <a:extLst>
              <a:ext uri="{FF2B5EF4-FFF2-40B4-BE49-F238E27FC236}">
                <a16:creationId xmlns:a16="http://schemas.microsoft.com/office/drawing/2014/main" id="{66E6FB0F-7A6C-39C7-2722-CDE3D2EE8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780000">
            <a:off x="10553147" y="4601737"/>
            <a:ext cx="627270" cy="64935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ADCF6C34-BF97-6272-512D-9DF05A71E701}"/>
              </a:ext>
            </a:extLst>
          </p:cNvPr>
          <p:cNvSpPr txBox="1"/>
          <p:nvPr/>
        </p:nvSpPr>
        <p:spPr>
          <a:xfrm>
            <a:off x="8540127" y="1899998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0BFFC7-BD54-6206-A81D-D33F1D6597CD}"/>
              </a:ext>
            </a:extLst>
          </p:cNvPr>
          <p:cNvSpPr txBox="1"/>
          <p:nvPr/>
        </p:nvSpPr>
        <p:spPr>
          <a:xfrm>
            <a:off x="10367675" y="302803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592975" y="12954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magnifiques sociétés que sont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toutes dernières technologies , elles honorent leurs collaborateurs et accroisse leur productivité.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</a:t>
            </a: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atamania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( chiffre , collab autant dire que ça fait un paquets d’heures de réflexion)</a:t>
            </a: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  <a:p>
            <a:pPr>
              <a:lnSpc>
                <a:spcPts val="2300"/>
              </a:lnSpc>
            </a:pPr>
            <a:r>
              <a:rPr lang="fr-FR" dirty="0" err="1">
                <a:solidFill>
                  <a:srgbClr val="000000"/>
                </a:solidFill>
                <a:latin typeface="Inter 24pt Black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 Black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et apports du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7620CB6-06A2-BD62-1E7A-587DEB983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00857" y="1342119"/>
            <a:ext cx="7828718" cy="483008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Tout travail d’un dev qui n’est pas de produire du code 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plutôt de faire en sorte qu’il pourra en produire plus rapidement et de meilleure qualité 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hlinkClick r:id="rId15"/>
              </a:rPr>
              <a:t>https://martinfowler.com/bliki/DevOpsCulture.html</a:t>
            </a: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97" y="1342120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98" y="2430721"/>
            <a:ext cx="1386957" cy="1386957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7" y="4414215"/>
            <a:ext cx="1544576" cy="1544576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machine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A44182AF-F867-9254-FA53-F28443D3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B90F83E-4A0C-71C0-6D64-C89553FAA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6958AD88-FF20-FED7-5C53-FB97CB1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3E3E24B-D107-64CA-E6F7-3B128A106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D386CAEF-7DA9-F183-5B10-22F1D9806353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361380A-7666-0ADA-8596-22833E64B69A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EA2CE203-5F54-D16E-B3DC-5021AC37E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6C087768-6A8B-E929-50E1-7042E7423C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58E0D743-0B00-019C-8250-198C593BBDBD}"/>
              </a:ext>
            </a:extLst>
          </p:cNvPr>
          <p:cNvGrpSpPr/>
          <p:nvPr/>
        </p:nvGrpSpPr>
        <p:grpSpPr>
          <a:xfrm>
            <a:off x="1085856" y="464590"/>
            <a:ext cx="8886825" cy="5923493"/>
            <a:chOff x="1728791" y="464590"/>
            <a:chExt cx="8886825" cy="5923493"/>
          </a:xfrm>
        </p:grpSpPr>
        <p:pic>
          <p:nvPicPr>
            <p:cNvPr id="6" name="Image 5" descr="Une image contenant capture d’écran, Caractère coloré, conception&#10;&#10;Description générée automatiquement">
              <a:extLst>
                <a:ext uri="{FF2B5EF4-FFF2-40B4-BE49-F238E27FC236}">
                  <a16:creationId xmlns:a16="http://schemas.microsoft.com/office/drawing/2014/main" id="{7E07FC44-CFC7-6DB9-CD2B-808CC639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8791" y="464590"/>
              <a:ext cx="8886825" cy="5923493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80ABF20-0E1F-2207-A761-B22E4FDFB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409" y="1020702"/>
              <a:ext cx="726754" cy="726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4D101CA1-B126-8828-1BBF-AC2D1318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227" y="1741599"/>
              <a:ext cx="798422" cy="798422"/>
            </a:xfrm>
            <a:prstGeom prst="rect">
              <a:avLst/>
            </a:prstGeom>
          </p:spPr>
        </p:pic>
        <p:pic>
          <p:nvPicPr>
            <p:cNvPr id="14" name="Image 1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C9CF0F6C-FB27-99E6-FEB1-DA113D443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518" y="2837986"/>
              <a:ext cx="1470605" cy="1039147"/>
            </a:xfrm>
            <a:prstGeom prst="rect">
              <a:avLst/>
            </a:prstGeom>
          </p:spPr>
        </p:pic>
        <p:pic>
          <p:nvPicPr>
            <p:cNvPr id="22" name="Image 2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07DC5707-15DF-BAE1-C8C8-E2885E09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063" y="4887096"/>
              <a:ext cx="382327" cy="382327"/>
            </a:xfrm>
            <a:prstGeom prst="rect">
              <a:avLst/>
            </a:prstGeom>
          </p:spPr>
        </p:pic>
        <p:pic>
          <p:nvPicPr>
            <p:cNvPr id="29" name="Image 28" descr="Une image contenant capture d’écran, noir&#10;&#10;Description générée automatiquement">
              <a:extLst>
                <a:ext uri="{FF2B5EF4-FFF2-40B4-BE49-F238E27FC236}">
                  <a16:creationId xmlns:a16="http://schemas.microsoft.com/office/drawing/2014/main" id="{A415319D-5DA2-6E64-D2BF-4E8FA03D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814" y="5490626"/>
              <a:ext cx="680625" cy="378125"/>
            </a:xfrm>
            <a:prstGeom prst="rect">
              <a:avLst/>
            </a:prstGeom>
          </p:spPr>
        </p:pic>
      </p:grpSp>
      <p:pic>
        <p:nvPicPr>
          <p:cNvPr id="37" name="Image 3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C42503A2-7CF6-CDEB-4A15-46B5682DED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630" y="5085278"/>
            <a:ext cx="1846809" cy="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IaC</a:t>
            </a:r>
            <a:r>
              <a:rPr lang="fr-FR" dirty="0"/>
              <a:t> sur cloud </a:t>
            </a:r>
            <a:r>
              <a:rPr lang="fr-FR" dirty="0" err="1"/>
              <a:t>DigitalOcean</a:t>
            </a:r>
            <a:r>
              <a:rPr lang="fr-FR" dirty="0"/>
              <a:t> (</a:t>
            </a:r>
            <a:r>
              <a:rPr lang="fr-FR" dirty="0" err="1"/>
              <a:t>Iaas</a:t>
            </a:r>
            <a:r>
              <a:rPr lang="fr-FR" dirty="0"/>
              <a:t>)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7678FF6A-120C-E946-9475-64E577778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493DF0D-F8E2-0B61-6B3F-1362CF4ED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B0C2BB32-6CDF-DA88-79B6-BC966B5151B4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921FC0C-3BBD-4E9D-406D-CD76187535C2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1245" y="1020702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6" y="2722988"/>
            <a:ext cx="1993868" cy="15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</a:t>
            </a:r>
            <a:r>
              <a:rPr lang="fr-FR" dirty="0" err="1"/>
              <a:t>build</a:t>
            </a:r>
            <a:r>
              <a:rPr lang="fr-FR" dirty="0"/>
              <a:t> and </a:t>
            </a:r>
            <a:r>
              <a:rPr lang="fr-FR" dirty="0" err="1"/>
              <a:t>Deploy</a:t>
            </a:r>
            <a:r>
              <a:rPr lang="fr-FR" dirty="0"/>
              <a:t> : les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DF8DBE2-9510-E84D-4EF1-B71670DD3356}"/>
              </a:ext>
            </a:extLst>
          </p:cNvPr>
          <p:cNvSpPr txBox="1">
            <a:spLocks/>
          </p:cNvSpPr>
          <p:nvPr/>
        </p:nvSpPr>
        <p:spPr>
          <a:xfrm>
            <a:off x="440575" y="1353527"/>
            <a:ext cx="9153577" cy="44557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/>
              <a:t>https:/</a:t>
            </a: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Suivi automatique de JIRA : encore une </a:t>
            </a:r>
            <a:r>
              <a:rPr lang="fr-FR" dirty="0" err="1"/>
              <a:t>githubActions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C1D56E3C-2187-824E-4DB3-7E1AC1A8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5D9DD497-9781-41A2-83CC-9C2F55BF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5022252-F247-8DE9-D2F4-243CF763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ECE3779A-FD44-544F-C103-AE8C7D90882A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53665F2-A11A-6B69-C31F-A552BA4D4C92}"/>
              </a:ext>
            </a:extLst>
          </p:cNvPr>
          <p:cNvSpPr txBox="1">
            <a:spLocks/>
          </p:cNvSpPr>
          <p:nvPr/>
        </p:nvSpPr>
        <p:spPr>
          <a:xfrm>
            <a:off x="440575" y="1353527"/>
            <a:ext cx="9153577" cy="445574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ex de git , avant on enregistrait des fichiers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Mais en fait c’est plus large avec des outils qui permettent , avec du code , de façonner des serveurs et les répliquer à loisirs 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L’avantage en informatique c’est l’automatisation , le processus si il est bien fait tourne tout seul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aprés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Encourager la collaboration entre les Dev et les Ops (admin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sys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) </a:t>
            </a: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jenkinsFile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de voir/définir comment le code sera construit testé et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Un </a:t>
            </a:r>
            <a:r>
              <a:rPr lang="fr-FR" sz="1800" dirty="0" err="1">
                <a:solidFill>
                  <a:schemeClr val="tx2"/>
                </a:solidFill>
                <a:latin typeface="Inter" panose="02000503000000020004" pitchFamily="50" charset="0"/>
              </a:rPr>
              <a:t>dockerFile</a:t>
            </a:r>
            <a: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  <a:t> permet au dev d’utiliser une machine dont il choisit à loisir la configuration.</a:t>
            </a: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r>
              <a:rPr lang="fr-FR" sz="1800" dirty="0"/>
              <a:t>https:/</a:t>
            </a: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3FB67-A3DB-31BF-D4F1-1E3F7927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D96BFC8-96B4-4762-A910-E7E967EF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</a:t>
            </a:r>
            <a:r>
              <a:rPr lang="fr-FR" dirty="0" err="1"/>
              <a:t>environement</a:t>
            </a:r>
            <a:endParaRPr lang="fr-FR" dirty="0"/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6652C150-F3A3-2ECF-31C5-B2E269603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2FEC288-D9E9-06EB-221F-840C7184B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49BEB3B4-1CBB-B759-747E-9E0855837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589975D4-D778-BD61-A897-4AD771B63977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36CE43E9-EFD2-11EF-56A6-DC58013D1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D4F6D7E7-E3FC-2840-9198-0E1D5257768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C33503B8-1750-EE2E-AF3E-F8A86B239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71" y="1114152"/>
            <a:ext cx="1676400" cy="1676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B9630D3-6BC9-CFAD-70E8-F9153AE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81" y="3500686"/>
            <a:ext cx="1597380" cy="159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4B66C44-914A-6FF5-776D-0036161024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55" y="3500686"/>
            <a:ext cx="1597380" cy="159738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DDCF4F43-4AEF-0E65-F7FF-04110D1C1036}"/>
              </a:ext>
            </a:extLst>
          </p:cNvPr>
          <p:cNvGrpSpPr/>
          <p:nvPr/>
        </p:nvGrpSpPr>
        <p:grpSpPr>
          <a:xfrm>
            <a:off x="7065200" y="3124200"/>
            <a:ext cx="2451318" cy="2451318"/>
            <a:chOff x="7808317" y="3500686"/>
            <a:chExt cx="2451318" cy="2451318"/>
          </a:xfrm>
        </p:grpSpPr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60404470-967A-17E7-1B14-D22223CAA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08317" y="3500686"/>
              <a:ext cx="2451318" cy="24513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D5FAB71-4CAD-9C71-CC8C-C60D5311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64138" y="3890470"/>
              <a:ext cx="1236674" cy="1704961"/>
            </a:xfrm>
            <a:prstGeom prst="rect">
              <a:avLst/>
            </a:prstGeom>
          </p:spPr>
        </p:pic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1046576-B739-DD9B-8AEC-EC455137A0D3}"/>
              </a:ext>
            </a:extLst>
          </p:cNvPr>
          <p:cNvSpPr/>
          <p:nvPr/>
        </p:nvSpPr>
        <p:spPr>
          <a:xfrm>
            <a:off x="2714625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70C1B015-B0ED-93A9-D1FF-637C4E19A65D}"/>
              </a:ext>
            </a:extLst>
          </p:cNvPr>
          <p:cNvSpPr/>
          <p:nvPr/>
        </p:nvSpPr>
        <p:spPr>
          <a:xfrm>
            <a:off x="5829711" y="40707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AA7D8688-5711-E0BB-6FC4-8BB1470E1015}"/>
              </a:ext>
            </a:extLst>
          </p:cNvPr>
          <p:cNvSpPr/>
          <p:nvPr/>
        </p:nvSpPr>
        <p:spPr>
          <a:xfrm rot="16200000">
            <a:off x="4594676" y="2864357"/>
            <a:ext cx="553191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90116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</TotalTime>
  <Words>695</Words>
  <Application>Microsoft Office PowerPoint</Application>
  <PresentationFormat>Grand écran</PresentationFormat>
  <Paragraphs>85</Paragraphs>
  <Slides>10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Roboto Light</vt:lpstr>
      <vt:lpstr>Catamania 2025</vt:lpstr>
      <vt:lpstr>Présentation PowerPoint</vt:lpstr>
      <vt:lpstr>SOMMAIRE</vt:lpstr>
      <vt:lpstr>Remerciements</vt:lpstr>
      <vt:lpstr>Principes et apports du devops</vt:lpstr>
      <vt:lpstr>La machine</vt:lpstr>
      <vt:lpstr>IaC sur cloud DigitalOcean (Iaas) </vt:lpstr>
      <vt:lpstr>Dev build and Deploy : les githubActions à la manœuvre </vt:lpstr>
      <vt:lpstr>Suivi automatique de JIRA : encore une githubActions</vt:lpstr>
      <vt:lpstr>L’environement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9</cp:revision>
  <dcterms:created xsi:type="dcterms:W3CDTF">2024-11-27T08:46:35Z</dcterms:created>
  <dcterms:modified xsi:type="dcterms:W3CDTF">2025-01-24T14:48:14Z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